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8"/>
  </p:notesMasterIdLst>
  <p:handoutMasterIdLst>
    <p:handoutMasterId r:id="rId29"/>
  </p:handoutMasterIdLst>
  <p:sldIdLst>
    <p:sldId id="256" r:id="rId5"/>
    <p:sldId id="303" r:id="rId6"/>
    <p:sldId id="304" r:id="rId7"/>
    <p:sldId id="316" r:id="rId8"/>
    <p:sldId id="307" r:id="rId9"/>
    <p:sldId id="308" r:id="rId10"/>
    <p:sldId id="317" r:id="rId11"/>
    <p:sldId id="309" r:id="rId12"/>
    <p:sldId id="310" r:id="rId13"/>
    <p:sldId id="312" r:id="rId14"/>
    <p:sldId id="313" r:id="rId15"/>
    <p:sldId id="314" r:id="rId16"/>
    <p:sldId id="318" r:id="rId17"/>
    <p:sldId id="320" r:id="rId18"/>
    <p:sldId id="315" r:id="rId19"/>
    <p:sldId id="323" r:id="rId20"/>
    <p:sldId id="324" r:id="rId21"/>
    <p:sldId id="325" r:id="rId22"/>
    <p:sldId id="326" r:id="rId23"/>
    <p:sldId id="327" r:id="rId24"/>
    <p:sldId id="328" r:id="rId25"/>
    <p:sldId id="330" r:id="rId26"/>
    <p:sldId id="329" r:id="rId27"/>
  </p:sldIdLst>
  <p:sldSz cx="12192000" cy="6858000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1784" userDrawn="1">
          <p15:clr>
            <a:srgbClr val="A4A3A4"/>
          </p15:clr>
        </p15:guide>
        <p15:guide id="3" pos="3024" userDrawn="1">
          <p15:clr>
            <a:srgbClr val="A4A3A4"/>
          </p15:clr>
        </p15:guide>
        <p15:guide id="4" orient="horz" pos="19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3399"/>
    <a:srgbClr val="D3242E"/>
    <a:srgbClr val="9999FF"/>
    <a:srgbClr val="CC3300"/>
    <a:srgbClr val="0033CC"/>
    <a:srgbClr val="0038F0"/>
    <a:srgbClr val="0066CC"/>
    <a:srgbClr val="E1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6860" autoAdjust="0"/>
  </p:normalViewPr>
  <p:slideViewPr>
    <p:cSldViewPr>
      <p:cViewPr varScale="1">
        <p:scale>
          <a:sx n="99" d="100"/>
          <a:sy n="99" d="100"/>
        </p:scale>
        <p:origin x="76" y="136"/>
      </p:cViewPr>
      <p:guideLst>
        <p:guide orient="horz" pos="1162"/>
        <p:guide pos="1784"/>
        <p:guide pos="3024"/>
        <p:guide orient="horz" pos="1933"/>
      </p:guideLst>
    </p:cSldViewPr>
  </p:slideViewPr>
  <p:outlineViewPr>
    <p:cViewPr>
      <p:scale>
        <a:sx n="33" d="100"/>
        <a:sy n="33" d="100"/>
      </p:scale>
      <p:origin x="0" y="-2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8B01A867-3D87-431C-8593-BF6F519C44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824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D3976940-6B1E-40CA-8FEE-CFCC4AB146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860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5A2061-0462-46ED-A55F-B797CCECA10E}" type="slidenum">
              <a:rPr lang="de-DE" altLang="de-DE" smtClean="0"/>
              <a:pPr eaLnBrk="1" hangingPunct="1"/>
              <a:t>1</a:t>
            </a:fld>
            <a:endParaRPr lang="de-DE" altLang="de-D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30057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83136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906758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24805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112032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108471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105523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368180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653713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54156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51162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65340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590418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51374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3856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0266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63567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450781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2964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753455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B992C-32C0-483B-ABD5-AEC7EFECCD35}" type="slidenum">
              <a:rPr lang="de-DE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2725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4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1920" y="1916832"/>
            <a:ext cx="8534400" cy="360040"/>
          </a:xfrm>
        </p:spPr>
        <p:txBody>
          <a:bodyPr/>
          <a:lstStyle>
            <a:lvl1pPr marL="93663" indent="0">
              <a:spcBef>
                <a:spcPct val="60000"/>
              </a:spcBef>
              <a:buFont typeface="Wingdings" pitchFamily="2" charset="2"/>
              <a:buNone/>
              <a:tabLst>
                <a:tab pos="193675" algn="l"/>
              </a:tabLst>
              <a:defRPr sz="1800" b="1"/>
            </a:lvl1pPr>
          </a:lstStyle>
          <a:p>
            <a:r>
              <a:rPr lang="de-DE" dirty="0" smtClean="0"/>
              <a:t>Formatvorlage </a:t>
            </a:r>
            <a:r>
              <a:rPr lang="de-DE" dirty="0"/>
              <a:t>des Untertitelmasters durch Klicken bearbeiten</a:t>
            </a:r>
          </a:p>
        </p:txBody>
      </p:sp>
      <p:pic>
        <p:nvPicPr>
          <p:cNvPr id="9" name="Picture 56">
            <a:extLst>
              <a:ext uri="{FF2B5EF4-FFF2-40B4-BE49-F238E27FC236}">
                <a16:creationId xmlns:a16="http://schemas.microsoft.com/office/drawing/2014/main" id="{446C4CBB-1F76-4B34-9E04-D22C64A9AB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84" y="228600"/>
            <a:ext cx="6302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0_Word_Projekte\HZD_Formulare\Logos\Logo_hzd-outline_ohnePunkte_666x142.gif">
            <a:extLst>
              <a:ext uri="{FF2B5EF4-FFF2-40B4-BE49-F238E27FC236}">
                <a16:creationId xmlns:a16="http://schemas.microsoft.com/office/drawing/2014/main" id="{D006D44C-1BA9-42C1-89F0-F15435D127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8" y="227013"/>
            <a:ext cx="15224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4">
            <a:extLst>
              <a:ext uri="{FF2B5EF4-FFF2-40B4-BE49-F238E27FC236}">
                <a16:creationId xmlns:a16="http://schemas.microsoft.com/office/drawing/2014/main" id="{E21747C5-F413-4E20-B74E-B127C4AC1B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016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" y="2520000"/>
            <a:ext cx="11890375" cy="367783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9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3" hasCustomPrompt="1"/>
          </p:nvPr>
        </p:nvSpPr>
        <p:spPr>
          <a:xfrm rot="5400000">
            <a:off x="3729323" y="-1817997"/>
            <a:ext cx="4781030" cy="11185572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rgbClr val="003399"/>
                </a:solidFill>
              </a:defRPr>
            </a:lvl2pPr>
            <a:lvl3pPr marL="1082675" indent="-365125">
              <a:buFont typeface="Wingdings" panose="05000000000000000000" pitchFamily="2" charset="2"/>
              <a:buChar char="Ø"/>
              <a:defRPr>
                <a:solidFill>
                  <a:srgbClr val="003399"/>
                </a:solidFill>
              </a:defRPr>
            </a:lvl3pPr>
            <a:lvl4pPr>
              <a:defRPr sz="1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 smtClean="0"/>
              <a:t>Vierte </a:t>
            </a:r>
            <a:r>
              <a:rPr lang="de-DE" dirty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32346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8319997" y="2628000"/>
            <a:ext cx="5213080" cy="159617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3" hasCustomPrompt="1"/>
          </p:nvPr>
        </p:nvSpPr>
        <p:spPr>
          <a:xfrm rot="5400000">
            <a:off x="2700000" y="-1296000"/>
            <a:ext cx="5213078" cy="9457380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rgbClr val="003399"/>
                </a:solidFill>
              </a:defRPr>
            </a:lvl2pPr>
            <a:lvl3pPr marL="1082675" indent="-365125">
              <a:buFont typeface="Wingdings" panose="05000000000000000000" pitchFamily="2" charset="2"/>
              <a:buChar char="Ø"/>
              <a:defRPr>
                <a:solidFill>
                  <a:srgbClr val="003399"/>
                </a:solidFill>
              </a:defRPr>
            </a:lvl3pPr>
            <a:lvl4pPr>
              <a:defRPr sz="1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 smtClean="0"/>
              <a:t>Vierte </a:t>
            </a:r>
            <a:r>
              <a:rPr lang="de-DE" dirty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8850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000" y="1332000"/>
            <a:ext cx="11180233" cy="4824536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rgbClr val="003399"/>
                </a:solidFill>
              </a:defRPr>
            </a:lvl2pPr>
            <a:lvl3pPr marL="1082675" indent="-365125">
              <a:buFont typeface="Wingdings" panose="05000000000000000000" pitchFamily="2" charset="2"/>
              <a:buChar char="Ø"/>
              <a:defRPr>
                <a:solidFill>
                  <a:srgbClr val="003399"/>
                </a:solidFill>
              </a:defRPr>
            </a:lvl3pPr>
            <a:lvl4pPr>
              <a:defRPr sz="1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 smtClean="0"/>
              <a:t>Vierte </a:t>
            </a:r>
            <a:r>
              <a:rPr lang="de-DE" dirty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13049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341702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91683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56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2" hasCustomPrompt="1"/>
          </p:nvPr>
        </p:nvSpPr>
        <p:spPr>
          <a:xfrm>
            <a:off x="540000" y="1332000"/>
            <a:ext cx="5373125" cy="4781029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rgbClr val="003399"/>
                </a:solidFill>
              </a:defRPr>
            </a:lvl2pPr>
            <a:lvl3pPr marL="1082675" indent="-365125">
              <a:buFont typeface="Wingdings" panose="05000000000000000000" pitchFamily="2" charset="2"/>
              <a:buChar char="Ø"/>
              <a:defRPr>
                <a:solidFill>
                  <a:srgbClr val="003399"/>
                </a:solidFill>
              </a:defRPr>
            </a:lvl3pPr>
            <a:lvl4pPr>
              <a:defRPr sz="1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 smtClean="0"/>
              <a:t>Vierte </a:t>
            </a:r>
            <a:r>
              <a:rPr lang="de-DE" dirty="0"/>
              <a:t>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95483" y="1332000"/>
            <a:ext cx="5524749" cy="4781029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rgbClr val="003399"/>
                </a:solidFill>
              </a:defRPr>
            </a:lvl2pPr>
            <a:lvl3pPr marL="1082675" indent="-365125">
              <a:buFont typeface="Wingdings" panose="05000000000000000000" pitchFamily="2" charset="2"/>
              <a:buChar char="Ø"/>
              <a:defRPr>
                <a:solidFill>
                  <a:srgbClr val="003399"/>
                </a:solidFill>
              </a:defRPr>
            </a:lvl3pPr>
            <a:lvl4pPr>
              <a:defRPr sz="1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 smtClean="0"/>
              <a:t>Vierte </a:t>
            </a:r>
            <a:r>
              <a:rPr lang="de-DE" dirty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33588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440000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440000"/>
            <a:ext cx="5389033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2" hasCustomPrompt="1"/>
          </p:nvPr>
        </p:nvSpPr>
        <p:spPr>
          <a:xfrm>
            <a:off x="540000" y="2248371"/>
            <a:ext cx="5411984" cy="384492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rgbClr val="003399"/>
                </a:solidFill>
              </a:defRPr>
            </a:lvl2pPr>
            <a:lvl3pPr marL="1082675" indent="-365125">
              <a:buFont typeface="Wingdings" panose="05000000000000000000" pitchFamily="2" charset="2"/>
              <a:buChar char="Ø"/>
              <a:defRPr>
                <a:solidFill>
                  <a:srgbClr val="003399"/>
                </a:solidFill>
              </a:defRPr>
            </a:lvl3pPr>
            <a:lvl4pPr>
              <a:defRPr sz="1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 smtClean="0"/>
              <a:t>Vierte </a:t>
            </a:r>
            <a:r>
              <a:rPr lang="de-DE" dirty="0"/>
              <a:t>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95483" y="2248371"/>
            <a:ext cx="5373125" cy="384492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rgbClr val="003399"/>
                </a:solidFill>
              </a:defRPr>
            </a:lvl2pPr>
            <a:lvl3pPr marL="1082675" indent="-365125">
              <a:buFont typeface="Wingdings" panose="05000000000000000000" pitchFamily="2" charset="2"/>
              <a:buChar char="Ø"/>
              <a:defRPr>
                <a:solidFill>
                  <a:srgbClr val="003399"/>
                </a:solidFill>
              </a:defRPr>
            </a:lvl3pPr>
            <a:lvl4pPr>
              <a:defRPr sz="1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 smtClean="0"/>
              <a:t>Vierte </a:t>
            </a:r>
            <a:r>
              <a:rPr lang="de-DE" dirty="0"/>
              <a:t>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39999" y="864000"/>
            <a:ext cx="11180233" cy="17603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25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332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46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836712"/>
            <a:ext cx="4011084" cy="6120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000" y="1556791"/>
            <a:ext cx="4011084" cy="4569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>
          <a:xfrm>
            <a:off x="4752000" y="252000"/>
            <a:ext cx="6827077" cy="5894019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rgbClr val="003399"/>
                </a:solidFill>
              </a:defRPr>
            </a:lvl2pPr>
            <a:lvl3pPr marL="1082675" indent="-365125">
              <a:buFont typeface="Wingdings" panose="05000000000000000000" pitchFamily="2" charset="2"/>
              <a:buChar char="Ø"/>
              <a:defRPr>
                <a:solidFill>
                  <a:srgbClr val="003399"/>
                </a:solidFill>
              </a:defRPr>
            </a:lvl3pPr>
            <a:lvl4pPr>
              <a:defRPr sz="1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 smtClean="0"/>
              <a:t>Vierte </a:t>
            </a:r>
            <a:r>
              <a:rPr lang="de-DE" dirty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7116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0" y="4950494"/>
            <a:ext cx="871296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00000" y="756000"/>
            <a:ext cx="8712968" cy="4114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00000" y="5576466"/>
            <a:ext cx="8712968" cy="444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539999" y="864000"/>
            <a:ext cx="11180233" cy="17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das </a:t>
            </a:r>
            <a:r>
              <a:rPr lang="de-DE" altLang="de-DE" dirty="0" smtClean="0"/>
              <a:t>Titelformat </a:t>
            </a:r>
            <a:r>
              <a:rPr lang="de-DE" altLang="de-DE" dirty="0"/>
              <a:t>zu bearbeiten</a:t>
            </a:r>
          </a:p>
        </p:txBody>
      </p:sp>
      <p:sp>
        <p:nvSpPr>
          <p:cNvPr id="1028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00" y="1332000"/>
            <a:ext cx="11180233" cy="48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die Formate des Vorlagentextes zu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4"/>
            <a:endParaRPr lang="de-DE" altLang="de-DE" dirty="0"/>
          </a:p>
          <a:p>
            <a:pPr lvl="0"/>
            <a:endParaRPr lang="de-DE" altLang="de-DE" dirty="0"/>
          </a:p>
        </p:txBody>
      </p:sp>
      <p:pic>
        <p:nvPicPr>
          <p:cNvPr id="9" name="Picture 2" descr="C:\0_Word_Projekte\HZD_Formulare\Logos\Logo_hzd-outline_ohnePunkte_666x142.gif">
            <a:extLst>
              <a:ext uri="{FF2B5EF4-FFF2-40B4-BE49-F238E27FC236}">
                <a16:creationId xmlns:a16="http://schemas.microsoft.com/office/drawing/2014/main" id="{D1B0DAF5-EFD6-43F0-8D5D-1AC712B3CC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227013"/>
            <a:ext cx="15224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>
            <a:extLst>
              <a:ext uri="{FF2B5EF4-FFF2-40B4-BE49-F238E27FC236}">
                <a16:creationId xmlns:a16="http://schemas.microsoft.com/office/drawing/2014/main" id="{5573C144-77F9-48AE-B03B-04BCAD5FD9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016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13" y="6276077"/>
            <a:ext cx="679175" cy="345134"/>
          </a:xfrm>
          <a:prstGeom prst="rect">
            <a:avLst/>
          </a:prstGeom>
        </p:spPr>
      </p:pic>
      <p:sp>
        <p:nvSpPr>
          <p:cNvPr id="4" name="Textfeld 3"/>
          <p:cNvSpPr txBox="1"/>
          <p:nvPr userDrawn="1"/>
        </p:nvSpPr>
        <p:spPr>
          <a:xfrm>
            <a:off x="3718791" y="6477000"/>
            <a:ext cx="5185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 smtClean="0"/>
              <a:t>Das besondere elektronische Behördenpostfach</a:t>
            </a:r>
            <a:r>
              <a:rPr lang="de-DE" sz="1000" b="0" baseline="0" dirty="0" smtClean="0"/>
              <a:t> (beBPo)   |   </a:t>
            </a:r>
            <a:r>
              <a:rPr lang="de-DE" sz="1000" dirty="0" smtClean="0"/>
              <a:t>Folie </a:t>
            </a:r>
            <a:fld id="{EFAD483B-1F0B-4115-A1F2-B89F61C58B05}" type="slidenum">
              <a:rPr lang="de-DE" sz="1000" smtClean="0"/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000" dirty="0" smtClean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5" y="5744642"/>
            <a:ext cx="978579" cy="9785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n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715963" indent="-371475" algn="l" rtl="0" fontAlgn="base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n"/>
        <a:defRPr>
          <a:solidFill>
            <a:srgbClr val="003399"/>
          </a:solidFill>
          <a:latin typeface="+mn-lt"/>
        </a:defRPr>
      </a:lvl2pPr>
      <a:lvl3pPr marL="1082675" indent="-365125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3399"/>
          </a:solidFill>
          <a:latin typeface="+mn-lt"/>
        </a:defRPr>
      </a:lvl3pPr>
      <a:lvl4pPr marL="1431925" indent="-347663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</a:defRPr>
      </a:lvl4pPr>
      <a:lvl5pPr marL="1798638" indent="-3587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255838" indent="-358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713038" indent="-358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170238" indent="-358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627438" indent="-358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ebpo.hessen.de/" TargetMode="External"/><Relationship Id="rId7" Type="http://schemas.openxmlformats.org/officeDocument/2006/relationships/hyperlink" Target="https://www.ekom21.de/loesungen/a~z/bebpo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rtifikate.safe-justiz.de/UserCertificateManagementUI/#!/creation" TargetMode="External"/><Relationship Id="rId5" Type="http://schemas.openxmlformats.org/officeDocument/2006/relationships/hyperlink" Target="https://safe.safe-justiz.de/safe-registration-client/#/softwarezertifikate" TargetMode="External"/><Relationship Id="rId4" Type="http://schemas.openxmlformats.org/officeDocument/2006/relationships/hyperlink" Target="https://egvp.justiz.de/behoerdenpostfac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418" y="1916832"/>
            <a:ext cx="8515350" cy="288181"/>
          </a:xfrm>
        </p:spPr>
        <p:txBody>
          <a:bodyPr/>
          <a:lstStyle/>
          <a:p>
            <a:r>
              <a:rPr lang="de-DE" altLang="de-DE" dirty="0" smtClean="0"/>
              <a:t>Download Client-Software, Einrichtung Postfach, Einreichung Antrag, Einbindung VHN-Zertifikat</a:t>
            </a:r>
            <a:endParaRPr lang="de-DE" altLang="de-DE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864000"/>
            <a:ext cx="8534400" cy="253650"/>
          </a:xfrm>
        </p:spPr>
        <p:txBody>
          <a:bodyPr/>
          <a:lstStyle/>
          <a:p>
            <a:pPr lvl="0"/>
            <a:r>
              <a:rPr lang="de-DE" altLang="de-DE" dirty="0" smtClean="0"/>
              <a:t>Das besondere elektronische Behördenpostfach (beBPo)</a:t>
            </a:r>
            <a:endParaRPr lang="de-DE" altLang="de-DE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326673" y="6298843"/>
            <a:ext cx="17459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 smtClean="0">
                <a:solidFill>
                  <a:srgbClr val="003399"/>
                </a:solidFill>
              </a:rPr>
              <a:t>Datum: 05.02.2020</a:t>
            </a:r>
            <a:endParaRPr lang="de-DE" sz="1400" b="1" kern="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01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b="45769"/>
          <a:stretch/>
        </p:blipFill>
        <p:spPr>
          <a:xfrm>
            <a:off x="3233167" y="3622398"/>
            <a:ext cx="5581650" cy="2546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Ermittlung der </a:t>
            </a:r>
            <a:r>
              <a:rPr lang="de-DE" dirty="0" smtClean="0"/>
              <a:t>Nutzer-ID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endParaRPr lang="de-DE" altLang="de-DE" dirty="0" smtClean="0"/>
          </a:p>
          <a:p>
            <a:pPr lvl="1"/>
            <a:endParaRPr lang="de-DE" altLang="de-DE" i="1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923" y="1407690"/>
            <a:ext cx="8659513" cy="1650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4727848" y="2321990"/>
            <a:ext cx="2592288" cy="354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233167" y="3911067"/>
            <a:ext cx="4752528" cy="443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727848" y="1603102"/>
            <a:ext cx="720080" cy="354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8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/>
              <a:t>Einreichung des Antrags für die Einrichtung eines </a:t>
            </a:r>
            <a:r>
              <a:rPr lang="de-DE" dirty="0" err="1"/>
              <a:t>beBPos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Website aufrufen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lvl="1"/>
            <a:endParaRPr lang="de-DE" altLang="de-DE" i="1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55" y="1700808"/>
            <a:ext cx="6600825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4139369" y="2043708"/>
            <a:ext cx="1822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https://bebpo.hessen.de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2571306"/>
            <a:ext cx="7922121" cy="377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2423592" y="3645024"/>
            <a:ext cx="1872208" cy="453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516857" y="5539307"/>
            <a:ext cx="1872208" cy="453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8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601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601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/>
              <a:t>Einreichung des Antrags für die Einrichtung eines </a:t>
            </a:r>
            <a:r>
              <a:rPr lang="de-DE" dirty="0" err="1"/>
              <a:t>beBPos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Antragsformular herunterladen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lvl="1"/>
            <a:endParaRPr lang="de-DE" altLang="de-DE" i="1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83364"/>
          <a:stretch/>
        </p:blipFill>
        <p:spPr>
          <a:xfrm>
            <a:off x="1381903" y="1786090"/>
            <a:ext cx="9496425" cy="1472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Ellipse 9"/>
          <p:cNvSpPr/>
          <p:nvPr/>
        </p:nvSpPr>
        <p:spPr>
          <a:xfrm>
            <a:off x="3143672" y="2204864"/>
            <a:ext cx="2592288" cy="453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1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/>
              <a:t>Einreichung des Antrags für die Einrichtung eines </a:t>
            </a:r>
            <a:r>
              <a:rPr lang="de-DE" dirty="0" err="1"/>
              <a:t>beBPos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Antragsformular ausfüllen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lvl="1"/>
            <a:endParaRPr lang="de-DE" altLang="de-DE" i="1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1772816"/>
            <a:ext cx="7000478" cy="4674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75920" y="5661248"/>
            <a:ext cx="288220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Max Mustermann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5375920" y="5949280"/>
            <a:ext cx="288220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Hessische Zentrale für Datenverarbeitung</a:t>
            </a:r>
            <a:endParaRPr lang="de-DE" sz="1050" dirty="0"/>
          </a:p>
        </p:txBody>
      </p:sp>
      <p:sp>
        <p:nvSpPr>
          <p:cNvPr id="11" name="Textfeld 10"/>
          <p:cNvSpPr txBox="1"/>
          <p:nvPr/>
        </p:nvSpPr>
        <p:spPr>
          <a:xfrm>
            <a:off x="5375920" y="6219745"/>
            <a:ext cx="288220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Landesoberbehörde</a:t>
            </a:r>
            <a:endParaRPr lang="de-DE" sz="1050" dirty="0"/>
          </a:p>
        </p:txBody>
      </p:sp>
      <p:sp>
        <p:nvSpPr>
          <p:cNvPr id="10" name="Textfeld 9"/>
          <p:cNvSpPr txBox="1"/>
          <p:nvPr/>
        </p:nvSpPr>
        <p:spPr>
          <a:xfrm>
            <a:off x="9495788" y="5891571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 smtClean="0">
                <a:solidFill>
                  <a:srgbClr val="FF0000"/>
                </a:solidFill>
              </a:rPr>
              <a:t>xemplarische Daten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40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/>
              <a:t>Einreichung des Antrags für die Einrichtung eines </a:t>
            </a:r>
            <a:r>
              <a:rPr lang="de-DE" dirty="0" err="1"/>
              <a:t>beBPos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Antrag unterschreiben (lassen)</a:t>
            </a:r>
          </a:p>
          <a:p>
            <a:pPr eaLnBrk="1" hangingPunct="1"/>
            <a:r>
              <a:rPr lang="de-DE" altLang="de-DE" dirty="0" smtClean="0"/>
              <a:t>Behördensiegel / Organisationsstempel nicht vergessen!</a:t>
            </a:r>
          </a:p>
          <a:p>
            <a:pPr eaLnBrk="1" hangingPunct="1"/>
            <a:r>
              <a:rPr lang="de-DE" altLang="de-DE" dirty="0" smtClean="0"/>
              <a:t>Antragsformular </a:t>
            </a:r>
            <a:r>
              <a:rPr lang="de-DE" altLang="de-DE" dirty="0" smtClean="0"/>
              <a:t>einreichen</a:t>
            </a:r>
          </a:p>
          <a:p>
            <a:pPr eaLnBrk="1" hangingPunct="1"/>
            <a:endParaRPr lang="de-DE" altLang="de-DE" dirty="0" smtClean="0"/>
          </a:p>
          <a:p>
            <a:pPr lvl="6">
              <a:buFont typeface="Wingdings" panose="05000000000000000000" pitchFamily="2" charset="2"/>
              <a:buChar char="Ø"/>
            </a:pPr>
            <a:r>
              <a:rPr lang="de-DE" altLang="de-DE" sz="1800" dirty="0" smtClean="0"/>
              <a:t>	</a:t>
            </a: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 Post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per E-Mail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per </a:t>
            </a: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Ticket</a:t>
            </a: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>
              <a:buFont typeface="Wingdings" panose="05000000000000000000" pitchFamily="2" charset="2"/>
              <a:buChar char="Ø"/>
            </a:pPr>
            <a:endParaRPr lang="de-DE" altLang="de-DE" dirty="0" smtClean="0"/>
          </a:p>
          <a:p>
            <a:pPr lvl="3"/>
            <a:r>
              <a:rPr lang="de-DE" altLang="de-DE" dirty="0" smtClean="0"/>
              <a:t>			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lvl="1"/>
            <a:endParaRPr lang="de-DE" altLang="de-DE" i="1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415480" y="2708920"/>
            <a:ext cx="11521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 smtClean="0">
                <a:latin typeface="Wingdings" panose="05000000000000000000" pitchFamily="2" charset="2"/>
              </a:rPr>
              <a:t>*</a:t>
            </a:r>
            <a:endParaRPr lang="de-DE" sz="6600" dirty="0">
              <a:latin typeface="Wingdings" panose="05000000000000000000" pitchFamily="2" charset="2"/>
            </a:endParaRPr>
          </a:p>
          <a:p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77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125 0.00023 L -1.25E-6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Einbindung des VHN-Zertifikats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Eintragungsbenachrichtigung mit Kennwort von der beBPo-Prüfstelle erhalten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lvl="1"/>
            <a:endParaRPr lang="de-DE" altLang="de-DE" i="1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85" y="2492896"/>
            <a:ext cx="7954861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7536160" y="3937620"/>
            <a:ext cx="115212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544272" y="5342150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 smtClean="0">
                <a:solidFill>
                  <a:srgbClr val="FF0000"/>
                </a:solidFill>
              </a:rPr>
              <a:t>xemplarische Daten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Einbindung des VHN-Zertifikats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VHN-Zertifikat erstellen und herunterladen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lvl="1"/>
            <a:endParaRPr lang="de-DE" altLang="de-DE" i="1" dirty="0" smtClean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869" y="1869273"/>
            <a:ext cx="6600825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4452045" y="2212173"/>
            <a:ext cx="5118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https://zertifikate.safe-justiz.de/UserCertificateManagementUI/#!/creation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825" y="2653345"/>
            <a:ext cx="6754911" cy="367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Ellipse 13"/>
          <p:cNvSpPr/>
          <p:nvPr/>
        </p:nvSpPr>
        <p:spPr>
          <a:xfrm>
            <a:off x="2639616" y="3501008"/>
            <a:ext cx="2232248" cy="3093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67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651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Einbindung des VHN-Zertifikats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VHN-Zertifikat erstellen und herunterladen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lvl="1"/>
            <a:endParaRPr lang="de-DE" altLang="de-DE" i="1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2076450"/>
            <a:ext cx="6134100" cy="270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3292624" y="2986335"/>
            <a:ext cx="4291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DE.Justiztest.a7d2236e-9ecb-4a58-bb5b-f5bf2f80a423.288c</a:t>
            </a:r>
          </a:p>
        </p:txBody>
      </p:sp>
      <p:sp>
        <p:nvSpPr>
          <p:cNvPr id="10" name="Ellipse 9"/>
          <p:cNvSpPr/>
          <p:nvPr/>
        </p:nvSpPr>
        <p:spPr>
          <a:xfrm>
            <a:off x="3143672" y="3861048"/>
            <a:ext cx="1138436" cy="453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340249" y="3527821"/>
            <a:ext cx="14538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********************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584183" y="4756527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 smtClean="0">
                <a:solidFill>
                  <a:srgbClr val="FF0000"/>
                </a:solidFill>
              </a:rPr>
              <a:t>xemplarische Daten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52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VHN-Zertifikat erstellen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lvl="1"/>
            <a:endParaRPr lang="de-DE" altLang="de-DE" i="1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1840440"/>
            <a:ext cx="8162853" cy="3349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Einbindung des VHN-Zertifikats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7104112" y="3205877"/>
            <a:ext cx="2592288" cy="453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495600" y="3294038"/>
            <a:ext cx="14538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********************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799856" y="3294037"/>
            <a:ext cx="14538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********************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189" y="5383247"/>
            <a:ext cx="23336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5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02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902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VHN-Zertifikat herunterladen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lvl="1"/>
            <a:endParaRPr lang="de-DE" altLang="de-DE" i="1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Einbindung des VHN-Zertifikats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591" y="1988840"/>
            <a:ext cx="3829050" cy="95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953" y="3606440"/>
            <a:ext cx="3362325" cy="78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Ellipse 12"/>
          <p:cNvSpPr/>
          <p:nvPr/>
        </p:nvSpPr>
        <p:spPr>
          <a:xfrm>
            <a:off x="3996383" y="2238431"/>
            <a:ext cx="4259857" cy="453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9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332000"/>
            <a:ext cx="11180233" cy="4833304"/>
          </a:xfrm>
        </p:spPr>
        <p:txBody>
          <a:bodyPr/>
          <a:lstStyle/>
          <a:p>
            <a:r>
              <a:rPr lang="de-DE" dirty="0" smtClean="0"/>
              <a:t>Download der Client-Software</a:t>
            </a:r>
          </a:p>
          <a:p>
            <a:r>
              <a:rPr lang="de-DE" dirty="0" smtClean="0"/>
              <a:t>Einrichtung eines neuen Postfaches</a:t>
            </a:r>
          </a:p>
          <a:p>
            <a:r>
              <a:rPr lang="de-DE" dirty="0" smtClean="0"/>
              <a:t>Ermittlung der </a:t>
            </a:r>
            <a:r>
              <a:rPr lang="de-DE" dirty="0" smtClean="0"/>
              <a:t>Nutzer-ID </a:t>
            </a:r>
            <a:endParaRPr lang="de-DE" dirty="0" smtClean="0"/>
          </a:p>
          <a:p>
            <a:r>
              <a:rPr lang="de-DE" dirty="0" smtClean="0"/>
              <a:t>Einreichung des Antrags für die Einrichtung eines </a:t>
            </a:r>
            <a:r>
              <a:rPr lang="de-DE" dirty="0" err="1" smtClean="0"/>
              <a:t>beBPos</a:t>
            </a:r>
            <a:endParaRPr lang="de-DE" dirty="0" smtClean="0"/>
          </a:p>
          <a:p>
            <a:r>
              <a:rPr lang="de-DE" dirty="0"/>
              <a:t>Einbindung des </a:t>
            </a:r>
            <a:r>
              <a:rPr lang="de-DE" dirty="0" smtClean="0"/>
              <a:t>VHN-Zertifikats</a:t>
            </a:r>
          </a:p>
          <a:p>
            <a:r>
              <a:rPr lang="de-DE" dirty="0" smtClean="0"/>
              <a:t>Links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3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VHN-Zertifikat im Governikus Communicator einbinden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lvl="1"/>
            <a:endParaRPr lang="de-DE" altLang="de-DE" i="1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Einbindung des VHN-Zertifikats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378" y="2019942"/>
            <a:ext cx="5705475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4583832" y="2204864"/>
            <a:ext cx="1224136" cy="2951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680460" y="2852936"/>
            <a:ext cx="2783692" cy="2951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0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VHN-Zertifikat im Governikus Communicator einbinden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lvl="1"/>
            <a:endParaRPr lang="de-DE" altLang="de-DE" i="1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Einbindung des VHN-Zertifikats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416" y="2006235"/>
            <a:ext cx="5105400" cy="3057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3577416" y="2592680"/>
            <a:ext cx="504056" cy="2951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431704" y="3211006"/>
            <a:ext cx="1440160" cy="592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159896" y="4709571"/>
            <a:ext cx="792088" cy="3050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270" y="2996952"/>
            <a:ext cx="4933293" cy="2879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Ellipse 10"/>
          <p:cNvSpPr/>
          <p:nvPr/>
        </p:nvSpPr>
        <p:spPr>
          <a:xfrm>
            <a:off x="9015511" y="5373216"/>
            <a:ext cx="996728" cy="306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007663" y="5373216"/>
            <a:ext cx="3007848" cy="306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327537" y="5465514"/>
            <a:ext cx="1453852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/>
              <a:t>beBPo-VHN-Zertifikat.p12</a:t>
            </a:r>
            <a:endParaRPr lang="de-DE" sz="900" dirty="0"/>
          </a:p>
        </p:txBody>
      </p:sp>
      <p:sp>
        <p:nvSpPr>
          <p:cNvPr id="14" name="Textfeld 13"/>
          <p:cNvSpPr txBox="1"/>
          <p:nvPr/>
        </p:nvSpPr>
        <p:spPr>
          <a:xfrm>
            <a:off x="8345238" y="5846341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 smtClean="0">
                <a:solidFill>
                  <a:srgbClr val="FF0000"/>
                </a:solidFill>
              </a:rPr>
              <a:t>xemplarische Daten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901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901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401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401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401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401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Einrichtung des Postfaches abgeschlossen!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lvl="1"/>
            <a:endParaRPr lang="de-DE" altLang="de-DE" i="1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360" y="2348880"/>
            <a:ext cx="7239511" cy="2196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5591944" y="3861048"/>
            <a:ext cx="1440160" cy="322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5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hlinkClick r:id="rId3"/>
              </a:rPr>
              <a:t>https://bebpo.hessen.de</a:t>
            </a:r>
            <a:endParaRPr lang="de-DE" altLang="de-DE" dirty="0" smtClean="0"/>
          </a:p>
          <a:p>
            <a:pPr eaLnBrk="1" hangingPunct="1"/>
            <a:r>
              <a:rPr lang="de-DE" dirty="0">
                <a:hlinkClick r:id="rId4"/>
              </a:rPr>
              <a:t>https://egvp.justiz.de/behoerdenpostfach</a:t>
            </a:r>
            <a:r>
              <a:rPr lang="de-DE" dirty="0" smtClean="0">
                <a:hlinkClick r:id="rId4"/>
              </a:rPr>
              <a:t>/</a:t>
            </a:r>
            <a:endParaRPr lang="de-DE" dirty="0" smtClean="0"/>
          </a:p>
          <a:p>
            <a:pPr eaLnBrk="1" hangingPunct="1"/>
            <a:r>
              <a:rPr lang="de-DE" dirty="0">
                <a:hlinkClick r:id="rId5"/>
              </a:rPr>
              <a:t>https://safe.safe-justiz.de/safe-registration-client/#/</a:t>
            </a:r>
            <a:r>
              <a:rPr lang="de-DE" dirty="0" smtClean="0">
                <a:hlinkClick r:id="rId5"/>
              </a:rPr>
              <a:t>softwarezertifikate</a:t>
            </a:r>
            <a:r>
              <a:rPr lang="de-DE" dirty="0" smtClean="0"/>
              <a:t> </a:t>
            </a:r>
          </a:p>
          <a:p>
            <a:pPr eaLnBrk="1" hangingPunct="1"/>
            <a:r>
              <a:rPr lang="de-DE" dirty="0">
                <a:hlinkClick r:id="rId6"/>
              </a:rPr>
              <a:t>https://zertifikate.safe-justiz.de/UserCertificateManagementUI/#!/</a:t>
            </a:r>
            <a:r>
              <a:rPr lang="de-DE" dirty="0" smtClean="0">
                <a:hlinkClick r:id="rId6"/>
              </a:rPr>
              <a:t>creation</a:t>
            </a:r>
            <a:endParaRPr lang="de-DE" dirty="0" smtClean="0"/>
          </a:p>
          <a:p>
            <a:pPr eaLnBrk="1" hangingPunct="1"/>
            <a:r>
              <a:rPr lang="de-DE" dirty="0" smtClean="0">
                <a:hlinkClick r:id="rId7"/>
              </a:rPr>
              <a:t>https://www.ekom21.de/loesungen/a~z/bebpo</a:t>
            </a:r>
            <a:r>
              <a:rPr lang="de-DE" dirty="0" smtClean="0">
                <a:hlinkClick r:id="rId7"/>
              </a:rPr>
              <a:t>/</a:t>
            </a: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marL="0" indent="0" eaLnBrk="1" hangingPunct="1">
              <a:buNone/>
            </a:pPr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/>
          </a:p>
          <a:p>
            <a:pPr lvl="1"/>
            <a:endParaRPr lang="de-DE" altLang="de-DE" i="1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Links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0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Download der Client-Software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lvl="1" eaLnBrk="1" hangingPunct="1"/>
            <a:endParaRPr lang="de-DE" altLang="de-DE" dirty="0"/>
          </a:p>
          <a:p>
            <a:pPr lvl="1" eaLnBrk="1" hangingPunct="1"/>
            <a:endParaRPr lang="de-DE" altLang="de-DE" dirty="0"/>
          </a:p>
          <a:p>
            <a:pPr lvl="1" eaLnBrk="1" hangingPunct="1"/>
            <a:endParaRPr lang="de-DE" alt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62" y="1456020"/>
            <a:ext cx="6600825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079776" y="1798920"/>
            <a:ext cx="1822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https://bebpo.hessen.de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962" y="2694505"/>
            <a:ext cx="6600825" cy="2846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3141043" y="3684864"/>
            <a:ext cx="122413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384959" y="4756232"/>
            <a:ext cx="1368152" cy="461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9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1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01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Download der Client-Software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lvl="1" eaLnBrk="1" hangingPunct="1"/>
            <a:endParaRPr lang="de-DE" altLang="de-DE" dirty="0"/>
          </a:p>
          <a:p>
            <a:pPr lvl="1" eaLnBrk="1" hangingPunct="1"/>
            <a:endParaRPr lang="de-DE" altLang="de-DE" dirty="0"/>
          </a:p>
          <a:p>
            <a:pPr lvl="1" eaLnBrk="1" hangingPunct="1"/>
            <a:endParaRPr lang="de-DE" altLang="de-DE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47" y="1484784"/>
            <a:ext cx="8612138" cy="2566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3242211" y="5373216"/>
            <a:ext cx="5775810" cy="3600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sz="2400" b="1" kern="0" spc="-100" dirty="0" smtClean="0">
                <a:solidFill>
                  <a:srgbClr val="000000"/>
                </a:solidFill>
              </a:rPr>
              <a:t>||||||||||||||||||||||||||||||||||||||||||||||||||||||||||||||||||||||||||||||</a:t>
            </a:r>
            <a:endParaRPr lang="de-DE" sz="2400" b="1" kern="0" spc="-100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24634" y="5035252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Download</a:t>
            </a:r>
            <a:endParaRPr lang="de-DE" sz="2000" b="1" dirty="0"/>
          </a:p>
        </p:txBody>
      </p:sp>
      <p:sp>
        <p:nvSpPr>
          <p:cNvPr id="2" name="Geschweifte Klammer links 1"/>
          <p:cNvSpPr/>
          <p:nvPr/>
        </p:nvSpPr>
        <p:spPr>
          <a:xfrm>
            <a:off x="3503712" y="2564904"/>
            <a:ext cx="216024" cy="64807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704069" y="2734818"/>
            <a:ext cx="290765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Sie können eine dieser Varianten</a:t>
            </a:r>
          </a:p>
          <a:p>
            <a:r>
              <a:rPr lang="de-DE" sz="1400" dirty="0" smtClean="0">
                <a:solidFill>
                  <a:srgbClr val="FF0000"/>
                </a:solidFill>
              </a:rPr>
              <a:t>verwenden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</a:p>
          <a:p>
            <a:r>
              <a:rPr lang="de-DE" dirty="0" smtClean="0"/>
              <a:t>Genauere Informationen zu den</a:t>
            </a:r>
          </a:p>
          <a:p>
            <a:r>
              <a:rPr lang="de-DE" dirty="0" smtClean="0"/>
              <a:t>Bereitstellungsvarianten finden Sie</a:t>
            </a:r>
          </a:p>
          <a:p>
            <a:r>
              <a:rPr lang="de-DE" dirty="0" smtClean="0"/>
              <a:t>in der entsprechenden </a:t>
            </a:r>
            <a:r>
              <a:rPr lang="de-DE" dirty="0" err="1" smtClean="0"/>
              <a:t>ReadMe</a:t>
            </a:r>
            <a:r>
              <a:rPr lang="de-DE" dirty="0" smtClean="0"/>
              <a:t>-Datei</a:t>
            </a:r>
          </a:p>
          <a:p>
            <a:r>
              <a:rPr lang="de-DE" dirty="0" smtClean="0"/>
              <a:t>unter </a:t>
            </a:r>
            <a:r>
              <a:rPr lang="de-DE" i="1" dirty="0" smtClean="0"/>
              <a:t>Downloads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99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Download der Client-Software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Governikus Communicator im Szenario „besonderes elektronisches Behördenpostfach (beBPo)“ starten</a:t>
            </a:r>
            <a:endParaRPr lang="de-DE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841" y="2541835"/>
            <a:ext cx="4400550" cy="263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4583832" y="4797152"/>
            <a:ext cx="122413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015880" y="4146307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99010071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5839761" y="4146307"/>
            <a:ext cx="976319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2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0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Einrichtung eines neuen Postfaches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lvl="1"/>
            <a:endParaRPr lang="de-DE" altLang="de-DE" i="1" dirty="0">
              <a:sym typeface="Wingdings" panose="05000000000000000000" pitchFamily="2" charset="2"/>
            </a:endParaRPr>
          </a:p>
          <a:p>
            <a:pPr lvl="1"/>
            <a:endParaRPr lang="de-DE" altLang="de-DE" i="1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37" y="2509837"/>
            <a:ext cx="4581525" cy="183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Ellipse 5"/>
          <p:cNvSpPr/>
          <p:nvPr/>
        </p:nvSpPr>
        <p:spPr>
          <a:xfrm>
            <a:off x="4151784" y="2708920"/>
            <a:ext cx="720080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139791" y="2947641"/>
            <a:ext cx="1464146" cy="2205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1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Einrichtung eines neuen Postfaches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Visitenkarte ausfüllen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429" y="1952888"/>
            <a:ext cx="8117373" cy="399639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236564" y="2602752"/>
            <a:ext cx="115212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Juristische Person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2236564" y="2926577"/>
            <a:ext cx="2664296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Hessische Zentrale für Datenverarbeitung</a:t>
            </a:r>
            <a:endParaRPr lang="de-DE" sz="1050" dirty="0"/>
          </a:p>
        </p:txBody>
      </p:sp>
      <p:sp>
        <p:nvSpPr>
          <p:cNvPr id="7" name="Textfeld 6"/>
          <p:cNvSpPr txBox="1"/>
          <p:nvPr/>
        </p:nvSpPr>
        <p:spPr>
          <a:xfrm>
            <a:off x="2236564" y="3258791"/>
            <a:ext cx="2448272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Landesoberbehörde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2236564" y="3583470"/>
            <a:ext cx="2419275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err="1" smtClean="0"/>
              <a:t>Mackenzeller</a:t>
            </a:r>
            <a:r>
              <a:rPr lang="de-DE" sz="1050" dirty="0" smtClean="0"/>
              <a:t> Straße</a:t>
            </a:r>
            <a:endParaRPr lang="de-DE" sz="1050" dirty="0"/>
          </a:p>
        </p:txBody>
      </p:sp>
      <p:sp>
        <p:nvSpPr>
          <p:cNvPr id="10" name="Textfeld 9"/>
          <p:cNvSpPr txBox="1"/>
          <p:nvPr/>
        </p:nvSpPr>
        <p:spPr>
          <a:xfrm>
            <a:off x="6116820" y="3591004"/>
            <a:ext cx="115212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3</a:t>
            </a:r>
            <a:endParaRPr lang="de-DE" sz="1050" dirty="0"/>
          </a:p>
        </p:txBody>
      </p:sp>
      <p:sp>
        <p:nvSpPr>
          <p:cNvPr id="11" name="Textfeld 10"/>
          <p:cNvSpPr txBox="1"/>
          <p:nvPr/>
        </p:nvSpPr>
        <p:spPr>
          <a:xfrm>
            <a:off x="2247653" y="3902692"/>
            <a:ext cx="115212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36088</a:t>
            </a:r>
            <a:endParaRPr lang="de-DE" sz="1050" dirty="0"/>
          </a:p>
        </p:txBody>
      </p:sp>
      <p:sp>
        <p:nvSpPr>
          <p:cNvPr id="12" name="Textfeld 11"/>
          <p:cNvSpPr txBox="1"/>
          <p:nvPr/>
        </p:nvSpPr>
        <p:spPr>
          <a:xfrm>
            <a:off x="4007768" y="3902692"/>
            <a:ext cx="115212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Hünfeld</a:t>
            </a:r>
            <a:endParaRPr lang="de-DE" sz="1050" dirty="0"/>
          </a:p>
        </p:txBody>
      </p:sp>
      <p:sp>
        <p:nvSpPr>
          <p:cNvPr id="13" name="Textfeld 12"/>
          <p:cNvSpPr txBox="1"/>
          <p:nvPr/>
        </p:nvSpPr>
        <p:spPr>
          <a:xfrm>
            <a:off x="5807968" y="4243500"/>
            <a:ext cx="115212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Hessen</a:t>
            </a:r>
            <a:endParaRPr lang="de-DE" sz="1050" dirty="0"/>
          </a:p>
        </p:txBody>
      </p:sp>
      <p:sp>
        <p:nvSpPr>
          <p:cNvPr id="14" name="Textfeld 13"/>
          <p:cNvSpPr txBox="1"/>
          <p:nvPr/>
        </p:nvSpPr>
        <p:spPr>
          <a:xfrm>
            <a:off x="2236564" y="4550342"/>
            <a:ext cx="1440160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/>
              <a:t>b</a:t>
            </a:r>
            <a:r>
              <a:rPr lang="de-DE" sz="1050" dirty="0" smtClean="0"/>
              <a:t>ebpo@hzd.hessen.de</a:t>
            </a:r>
            <a:endParaRPr lang="de-DE" sz="1050" dirty="0"/>
          </a:p>
        </p:txBody>
      </p:sp>
      <p:sp>
        <p:nvSpPr>
          <p:cNvPr id="15" name="Textfeld 14"/>
          <p:cNvSpPr txBox="1"/>
          <p:nvPr/>
        </p:nvSpPr>
        <p:spPr>
          <a:xfrm>
            <a:off x="2240458" y="4883109"/>
            <a:ext cx="115212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+49 (6652) 187-0</a:t>
            </a:r>
            <a:endParaRPr lang="de-DE" sz="1050" dirty="0"/>
          </a:p>
        </p:txBody>
      </p:sp>
      <p:sp>
        <p:nvSpPr>
          <p:cNvPr id="16" name="Ellipse 15"/>
          <p:cNvSpPr/>
          <p:nvPr/>
        </p:nvSpPr>
        <p:spPr>
          <a:xfrm>
            <a:off x="4727848" y="5539644"/>
            <a:ext cx="792088" cy="349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688288" y="5928667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 smtClean="0">
                <a:solidFill>
                  <a:srgbClr val="FF0000"/>
                </a:solidFill>
              </a:rPr>
              <a:t>xemplarische Daten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7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5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903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4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254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205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256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7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90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309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Einrichtung eines neuen Postfaches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Postfach-Zertifikat erzeugen</a:t>
            </a:r>
          </a:p>
          <a:p>
            <a:pPr lvl="1"/>
            <a:endParaRPr lang="de-DE" altLang="de-DE" i="1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27" y="2060530"/>
            <a:ext cx="7899378" cy="388906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855640" y="2276872"/>
            <a:ext cx="151216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215680" y="2623795"/>
            <a:ext cx="115212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beBPo - Test</a:t>
            </a:r>
            <a:endParaRPr lang="de-DE" sz="1050" dirty="0"/>
          </a:p>
        </p:txBody>
      </p:sp>
      <p:sp>
        <p:nvSpPr>
          <p:cNvPr id="10" name="Ellipse 9"/>
          <p:cNvSpPr/>
          <p:nvPr/>
        </p:nvSpPr>
        <p:spPr>
          <a:xfrm>
            <a:off x="2180427" y="3259468"/>
            <a:ext cx="963245" cy="4956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079776" y="2564904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frei wählbar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01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0000" y="864000"/>
            <a:ext cx="9505056" cy="216024"/>
          </a:xfrm>
        </p:spPr>
        <p:txBody>
          <a:bodyPr/>
          <a:lstStyle/>
          <a:p>
            <a:r>
              <a:rPr lang="de-DE" dirty="0" smtClean="0"/>
              <a:t>Einrichtung eines neuen Postfaches</a:t>
            </a:r>
            <a:endParaRPr 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332000"/>
            <a:ext cx="11180233" cy="4761296"/>
          </a:xfrm>
        </p:spPr>
        <p:txBody>
          <a:bodyPr/>
          <a:lstStyle/>
          <a:p>
            <a:pPr lvl="1"/>
            <a:endParaRPr lang="de-DE" altLang="de-DE" dirty="0" smtClean="0">
              <a:sym typeface="Wingdings" panose="05000000000000000000" pitchFamily="2" charset="2"/>
            </a:endParaRPr>
          </a:p>
          <a:p>
            <a:pPr lvl="1"/>
            <a:endParaRPr lang="de-DE" altLang="de-DE" i="1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2060848"/>
            <a:ext cx="6972004" cy="320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4439816" y="2536179"/>
            <a:ext cx="259228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Hessische Zentrale für Datenverarbeitung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4439816" y="2895601"/>
            <a:ext cx="151216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Landesoberbehörde</a:t>
            </a:r>
            <a:endParaRPr lang="de-DE" sz="1050" dirty="0"/>
          </a:p>
        </p:txBody>
      </p:sp>
      <p:sp>
        <p:nvSpPr>
          <p:cNvPr id="7" name="Textfeld 6"/>
          <p:cNvSpPr txBox="1"/>
          <p:nvPr/>
        </p:nvSpPr>
        <p:spPr>
          <a:xfrm>
            <a:off x="4439816" y="3255023"/>
            <a:ext cx="151216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Landesoberbehörde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4439816" y="3934217"/>
            <a:ext cx="936104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****</a:t>
            </a:r>
            <a:endParaRPr lang="de-DE" sz="1050" dirty="0"/>
          </a:p>
        </p:txBody>
      </p:sp>
      <p:sp>
        <p:nvSpPr>
          <p:cNvPr id="10" name="Textfeld 9"/>
          <p:cNvSpPr txBox="1"/>
          <p:nvPr/>
        </p:nvSpPr>
        <p:spPr>
          <a:xfrm>
            <a:off x="4439816" y="4295619"/>
            <a:ext cx="936104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****</a:t>
            </a:r>
            <a:endParaRPr lang="de-DE" sz="1050" dirty="0"/>
          </a:p>
        </p:txBody>
      </p:sp>
      <p:sp>
        <p:nvSpPr>
          <p:cNvPr id="11" name="Ellipse 10"/>
          <p:cNvSpPr/>
          <p:nvPr/>
        </p:nvSpPr>
        <p:spPr>
          <a:xfrm>
            <a:off x="4115780" y="4824151"/>
            <a:ext cx="1548172" cy="349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010685" y="5270004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 smtClean="0">
                <a:solidFill>
                  <a:srgbClr val="FF0000"/>
                </a:solidFill>
              </a:rPr>
              <a:t>xemplarische Daten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52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903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4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05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Folienmaster-Layout">
  <a:themeElements>
    <a:clrScheme name="Benutzerdefiniert 1">
      <a:dk1>
        <a:srgbClr val="001C78"/>
      </a:dk1>
      <a:lt1>
        <a:srgbClr val="FFFFFF"/>
      </a:lt1>
      <a:dk2>
        <a:srgbClr val="001C78"/>
      </a:dk2>
      <a:lt2>
        <a:srgbClr val="808080"/>
      </a:lt2>
      <a:accent1>
        <a:srgbClr val="D3242E"/>
      </a:accent1>
      <a:accent2>
        <a:srgbClr val="EDBA36"/>
      </a:accent2>
      <a:accent3>
        <a:srgbClr val="FFFFFF"/>
      </a:accent3>
      <a:accent4>
        <a:srgbClr val="001C78"/>
      </a:accent4>
      <a:accent5>
        <a:srgbClr val="E6ACAD"/>
      </a:accent5>
      <a:accent6>
        <a:srgbClr val="D7A830"/>
      </a:accent6>
      <a:hlink>
        <a:srgbClr val="669900"/>
      </a:hlink>
      <a:folHlink>
        <a:srgbClr val="B2B2B2"/>
      </a:folHlink>
    </a:clrScheme>
    <a:fontScheme name="Folienmaster_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lienmaster_Layo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Layo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Layo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Layo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Layo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Layo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Layo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F914D6B88FB7469892F71214D19A3B" ma:contentTypeVersion="2" ma:contentTypeDescription="Ein neues Dokument erstellen." ma:contentTypeScope="" ma:versionID="0b3d510c87ca8451d90055fcc9164d44">
  <xsd:schema xmlns:xsd="http://www.w3.org/2001/XMLSchema" xmlns:xs="http://www.w3.org/2001/XMLSchema" xmlns:p="http://schemas.microsoft.com/office/2006/metadata/properties" xmlns:ns2="42be78ad-40d9-4532-92f2-53f4ed1cb465" xmlns:ns3="8637de2c-6bc0-411d-bf65-aa36b7f9c66d" targetNamespace="http://schemas.microsoft.com/office/2006/metadata/properties" ma:root="true" ma:fieldsID="19f4bdfe056ff9822996a95ebb435444" ns2:_="" ns3:_="">
    <xsd:import namespace="42be78ad-40d9-4532-92f2-53f4ed1cb465"/>
    <xsd:import namespace="8637de2c-6bc0-411d-bf65-aa36b7f9c66d"/>
    <xsd:element name="properties">
      <xsd:complexType>
        <xsd:sequence>
          <xsd:element name="documentManagement">
            <xsd:complexType>
              <xsd:all>
                <xsd:element ref="ns2:Dokumentstatus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e78ad-40d9-4532-92f2-53f4ed1cb465" elementFormDefault="qualified">
    <xsd:import namespace="http://schemas.microsoft.com/office/2006/documentManagement/types"/>
    <xsd:import namespace="http://schemas.microsoft.com/office/infopath/2007/PartnerControls"/>
    <xsd:element name="Dokumentstatus" ma:index="8" ma:displayName="Dokumentstatus" ma:default="In Bearbeitung" ma:format="Dropdown" ma:internalName="Dokumentstatus">
      <xsd:simpleType>
        <xsd:restriction base="dms:Choice">
          <xsd:enumeration value="In Bearbeitung"/>
          <xsd:enumeration value="Zur Prüfung freigegeben"/>
          <xsd:enumeration value="Qualitätsgesichert"/>
          <xsd:enumeration value="Abgeschloss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7de2c-6bc0-411d-bf65-aa36b7f9c66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status xmlns="42be78ad-40d9-4532-92f2-53f4ed1cb465">In Bearbeitung</Dokumentstatus>
  </documentManagement>
</p:properties>
</file>

<file path=customXml/itemProps1.xml><?xml version="1.0" encoding="utf-8"?>
<ds:datastoreItem xmlns:ds="http://schemas.openxmlformats.org/officeDocument/2006/customXml" ds:itemID="{E611DD00-9618-4887-AC98-7D3E59C996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89968-5FE1-400C-B459-EC82A9998B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be78ad-40d9-4532-92f2-53f4ed1cb465"/>
    <ds:schemaRef ds:uri="8637de2c-6bc0-411d-bf65-aa36b7f9c6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4BA311-301A-4BD9-94FE-ABF1C776A01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37de2c-6bc0-411d-bf65-aa36b7f9c66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2be78ad-40d9-4532-92f2-53f4ed1cb46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343</Words>
  <Application>Microsoft Office PowerPoint</Application>
  <PresentationFormat>Breitbild</PresentationFormat>
  <Paragraphs>261</Paragraphs>
  <Slides>23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Folienmaster-Layout</vt:lpstr>
      <vt:lpstr>Das besondere elektronische Behördenpostfach (beBPo)</vt:lpstr>
      <vt:lpstr>Übersicht</vt:lpstr>
      <vt:lpstr>Download der Client-Software</vt:lpstr>
      <vt:lpstr>Download der Client-Software</vt:lpstr>
      <vt:lpstr>Download der Client-Software</vt:lpstr>
      <vt:lpstr>Einrichtung eines neuen Postfaches</vt:lpstr>
      <vt:lpstr>Einrichtung eines neuen Postfaches</vt:lpstr>
      <vt:lpstr>Einrichtung eines neuen Postfaches</vt:lpstr>
      <vt:lpstr>Einrichtung eines neuen Postfaches</vt:lpstr>
      <vt:lpstr>Ermittlung der Nutzer-ID</vt:lpstr>
      <vt:lpstr>Einreichung des Antrags für die Einrichtung eines beBPos</vt:lpstr>
      <vt:lpstr>Einreichung des Antrags für die Einrichtung eines beBPos</vt:lpstr>
      <vt:lpstr>Einreichung des Antrags für die Einrichtung eines beBPos</vt:lpstr>
      <vt:lpstr>Einreichung des Antrags für die Einrichtung eines beBPos</vt:lpstr>
      <vt:lpstr>Einbindung des VHN-Zertifikats</vt:lpstr>
      <vt:lpstr>Einbindung des VHN-Zertifikats</vt:lpstr>
      <vt:lpstr>Einbindung des VHN-Zertifikats</vt:lpstr>
      <vt:lpstr>Einbindung des VHN-Zertifikats</vt:lpstr>
      <vt:lpstr>Einbindung des VHN-Zertifikats</vt:lpstr>
      <vt:lpstr>Einbindung des VHN-Zertifikats</vt:lpstr>
      <vt:lpstr>Einbindung des VHN-Zertifikats</vt:lpstr>
      <vt:lpstr>PowerPoint-Präsentation</vt:lpstr>
      <vt:lpstr>Links</vt:lpstr>
    </vt:vector>
  </TitlesOfParts>
  <Company>HZD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Kundenpräsentation</dc:title>
  <dc:creator>manuel.milani@hzd.hessen.de</dc:creator>
  <cp:lastModifiedBy>Alt, Sebastian  (HZD)</cp:lastModifiedBy>
  <cp:revision>240</cp:revision>
  <dcterms:created xsi:type="dcterms:W3CDTF">2013-06-20T11:58:34Z</dcterms:created>
  <dcterms:modified xsi:type="dcterms:W3CDTF">2022-03-16T15:31:16Z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0x010100A6F914D6B88FB7469892F71214D19A3B</vt:lpwstr>
  </property>
</Properties>
</file>